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4" r:id="rId4"/>
    <p:sldId id="265" r:id="rId5"/>
    <p:sldId id="368" r:id="rId6"/>
    <p:sldId id="366" r:id="rId7"/>
    <p:sldId id="369" r:id="rId8"/>
    <p:sldId id="343" r:id="rId9"/>
    <p:sldId id="356" r:id="rId10"/>
    <p:sldId id="370" r:id="rId11"/>
    <p:sldId id="371" r:id="rId12"/>
    <p:sldId id="373" r:id="rId13"/>
    <p:sldId id="372" r:id="rId14"/>
    <p:sldId id="374" r:id="rId15"/>
    <p:sldId id="375" r:id="rId16"/>
    <p:sldId id="353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42" r:id="rId25"/>
  </p:sldIdLst>
  <p:sldSz cx="18288000" cy="10287000"/>
  <p:notesSz cx="6858000" cy="9144000"/>
  <p:embeddedFontLst>
    <p:embeddedFont>
      <p:font typeface="Arial Bold" panose="020B0704020202020204" pitchFamily="34" charset="0"/>
      <p:regular r:id="rId27"/>
      <p:bold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Consolas Bold" panose="020B0709020204030204" pitchFamily="49" charset="0"/>
      <p:regular r:id="rId33"/>
      <p:bold r:id="rId34"/>
    </p:embeddedFont>
    <p:embeddedFont>
      <p:font typeface="Franklin Gothic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325DC-DFB1-1436-F45E-4EC663151904}" v="4" dt="2024-01-10T22:08:35.823"/>
    <p1510:client id="{8E95EAA8-2D52-3826-55B4-A73D13395E94}" v="11" dt="2024-01-11T19:16:17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4650" autoAdjust="0"/>
  </p:normalViewPr>
  <p:slideViewPr>
    <p:cSldViewPr>
      <p:cViewPr varScale="1">
        <p:scale>
          <a:sx n="80" d="100"/>
          <a:sy n="8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pablo Acuna Haro" userId="S::ju.acunah@profesor.duoc.cl::f3be1a7b-23c2-4c04-9128-ec6a6abe027a" providerId="AD" clId="Web-{8E95EAA8-2D52-3826-55B4-A73D13395E94}"/>
    <pc:docChg chg="modSld">
      <pc:chgData name="Juanpablo Acuna Haro" userId="S::ju.acunah@profesor.duoc.cl::f3be1a7b-23c2-4c04-9128-ec6a6abe027a" providerId="AD" clId="Web-{8E95EAA8-2D52-3826-55B4-A73D13395E94}" dt="2024-01-11T19:16:17.599" v="5" actId="14100"/>
      <pc:docMkLst>
        <pc:docMk/>
      </pc:docMkLst>
      <pc:sldChg chg="modSp">
        <pc:chgData name="Juanpablo Acuna Haro" userId="S::ju.acunah@profesor.duoc.cl::f3be1a7b-23c2-4c04-9128-ec6a6abe027a" providerId="AD" clId="Web-{8E95EAA8-2D52-3826-55B4-A73D13395E94}" dt="2024-01-11T19:15:43.925" v="0" actId="20577"/>
        <pc:sldMkLst>
          <pc:docMk/>
          <pc:sldMk cId="0" sldId="265"/>
        </pc:sldMkLst>
        <pc:spChg chg="mod">
          <ac:chgData name="Juanpablo Acuna Haro" userId="S::ju.acunah@profesor.duoc.cl::f3be1a7b-23c2-4c04-9128-ec6a6abe027a" providerId="AD" clId="Web-{8E95EAA8-2D52-3826-55B4-A73D13395E94}" dt="2024-01-11T19:15:43.925" v="0" actId="20577"/>
          <ac:spMkLst>
            <pc:docMk/>
            <pc:sldMk cId="0" sldId="265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8E95EAA8-2D52-3826-55B4-A73D13395E94}" dt="2024-01-11T19:15:52.848" v="3" actId="20577"/>
        <pc:sldMkLst>
          <pc:docMk/>
          <pc:sldMk cId="1097795017" sldId="366"/>
        </pc:sldMkLst>
        <pc:spChg chg="mod">
          <ac:chgData name="Juanpablo Acuna Haro" userId="S::ju.acunah@profesor.duoc.cl::f3be1a7b-23c2-4c04-9128-ec6a6abe027a" providerId="AD" clId="Web-{8E95EAA8-2D52-3826-55B4-A73D13395E94}" dt="2024-01-11T19:15:52.848" v="3" actId="20577"/>
          <ac:spMkLst>
            <pc:docMk/>
            <pc:sldMk cId="1097795017" sldId="366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8E95EAA8-2D52-3826-55B4-A73D13395E94}" dt="2024-01-11T19:15:48.519" v="1" actId="20577"/>
        <pc:sldMkLst>
          <pc:docMk/>
          <pc:sldMk cId="1429111185" sldId="368"/>
        </pc:sldMkLst>
        <pc:spChg chg="mod">
          <ac:chgData name="Juanpablo Acuna Haro" userId="S::ju.acunah@profesor.duoc.cl::f3be1a7b-23c2-4c04-9128-ec6a6abe027a" providerId="AD" clId="Web-{8E95EAA8-2D52-3826-55B4-A73D13395E94}" dt="2024-01-11T19:15:48.519" v="1" actId="20577"/>
          <ac:spMkLst>
            <pc:docMk/>
            <pc:sldMk cId="1429111185" sldId="368"/>
            <ac:spMk id="18" creationId="{B345BD19-76AC-1107-BA99-E7B2CAF57522}"/>
          </ac:spMkLst>
        </pc:spChg>
      </pc:sldChg>
      <pc:sldChg chg="modSp">
        <pc:chgData name="Juanpablo Acuna Haro" userId="S::ju.acunah@profesor.duoc.cl::f3be1a7b-23c2-4c04-9128-ec6a6abe027a" providerId="AD" clId="Web-{8E95EAA8-2D52-3826-55B4-A73D13395E94}" dt="2024-01-11T19:16:10.786" v="4" actId="14100"/>
        <pc:sldMkLst>
          <pc:docMk/>
          <pc:sldMk cId="3142431956" sldId="374"/>
        </pc:sldMkLst>
        <pc:spChg chg="mod">
          <ac:chgData name="Juanpablo Acuna Haro" userId="S::ju.acunah@profesor.duoc.cl::f3be1a7b-23c2-4c04-9128-ec6a6abe027a" providerId="AD" clId="Web-{8E95EAA8-2D52-3826-55B4-A73D13395E94}" dt="2024-01-11T19:16:10.786" v="4" actId="14100"/>
          <ac:spMkLst>
            <pc:docMk/>
            <pc:sldMk cId="3142431956" sldId="374"/>
            <ac:spMk id="10" creationId="{DAF35CF3-EA63-FEEA-4E55-CFA70952900A}"/>
          </ac:spMkLst>
        </pc:spChg>
      </pc:sldChg>
      <pc:sldChg chg="modSp">
        <pc:chgData name="Juanpablo Acuna Haro" userId="S::ju.acunah@profesor.duoc.cl::f3be1a7b-23c2-4c04-9128-ec6a6abe027a" providerId="AD" clId="Web-{8E95EAA8-2D52-3826-55B4-A73D13395E94}" dt="2024-01-11T19:16:17.599" v="5" actId="14100"/>
        <pc:sldMkLst>
          <pc:docMk/>
          <pc:sldMk cId="2934897450" sldId="375"/>
        </pc:sldMkLst>
        <pc:spChg chg="mod">
          <ac:chgData name="Juanpablo Acuna Haro" userId="S::ju.acunah@profesor.duoc.cl::f3be1a7b-23c2-4c04-9128-ec6a6abe027a" providerId="AD" clId="Web-{8E95EAA8-2D52-3826-55B4-A73D13395E94}" dt="2024-01-11T19:16:17.599" v="5" actId="14100"/>
          <ac:spMkLst>
            <pc:docMk/>
            <pc:sldMk cId="2934897450" sldId="375"/>
            <ac:spMk id="10" creationId="{DAF35CF3-EA63-FEEA-4E55-CFA70952900A}"/>
          </ac:spMkLst>
        </pc:spChg>
      </pc:sldChg>
    </pc:docChg>
  </pc:docChgLst>
  <pc:docChgLst>
    <pc:chgData name="Alicia Zambrano B." userId="S::azambranob@duoc.cl::eaca8ede-10c1-4fdb-aeec-ecec6b688727" providerId="AD" clId="Web-{683325DC-DFB1-1436-F45E-4EC663151904}"/>
    <pc:docChg chg="modSld">
      <pc:chgData name="Alicia Zambrano B." userId="S::azambranob@duoc.cl::eaca8ede-10c1-4fdb-aeec-ecec6b688727" providerId="AD" clId="Web-{683325DC-DFB1-1436-F45E-4EC663151904}" dt="2024-01-10T22:08:35.823" v="2"/>
      <pc:docMkLst>
        <pc:docMk/>
      </pc:docMkLst>
      <pc:sldChg chg="delSp modSp">
        <pc:chgData name="Alicia Zambrano B." userId="S::azambranob@duoc.cl::eaca8ede-10c1-4fdb-aeec-ecec6b688727" providerId="AD" clId="Web-{683325DC-DFB1-1436-F45E-4EC663151904}" dt="2024-01-10T22:08:35.823" v="2"/>
        <pc:sldMkLst>
          <pc:docMk/>
          <pc:sldMk cId="0" sldId="256"/>
        </pc:sldMkLst>
        <pc:spChg chg="del mod">
          <ac:chgData name="Alicia Zambrano B." userId="S::azambranob@duoc.cl::eaca8ede-10c1-4fdb-aeec-ecec6b688727" providerId="AD" clId="Web-{683325DC-DFB1-1436-F45E-4EC663151904}" dt="2024-01-10T22:08:35.823" v="2"/>
          <ac:spMkLst>
            <pc:docMk/>
            <pc:sldMk cId="0" sldId="25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68D83-3E7D-984B-A584-B9AE75E3ADAA}" type="datetimeFigureOut">
              <a:rPr lang="es-ES_tradnl" smtClean="0"/>
              <a:t>11/01/2024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BE7E11-F290-D44B-89E8-1B503D331C2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6552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978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092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5722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769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4377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6751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6987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8028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56965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223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9886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973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630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984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37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4898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668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BE7E11-F290-D44B-89E8-1B503D331C2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022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661533" y="9280035"/>
            <a:ext cx="1433696" cy="46496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194429" y="9319145"/>
            <a:ext cx="344272" cy="427422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585930" y="9203076"/>
            <a:ext cx="388750" cy="543519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637"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6228971" y="596804"/>
            <a:ext cx="2040793" cy="964587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 sz="1637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1533" y="687162"/>
            <a:ext cx="15275483" cy="671890"/>
          </a:xfrm>
        </p:spPr>
        <p:txBody>
          <a:bodyPr/>
          <a:lstStyle>
            <a:lvl1pPr algn="r">
              <a:defRPr sz="4366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3959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sv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12.sv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32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390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581422" y="8603574"/>
            <a:ext cx="8040719" cy="9525"/>
          </a:xfrm>
          <a:custGeom>
            <a:avLst/>
            <a:gdLst/>
            <a:ahLst/>
            <a:cxnLst/>
            <a:rect l="l" t="t" r="r" b="b"/>
            <a:pathLst>
              <a:path w="8040719" h="9525">
                <a:moveTo>
                  <a:pt x="0" y="0"/>
                </a:moveTo>
                <a:lnTo>
                  <a:pt x="8040720" y="0"/>
                </a:lnTo>
                <a:lnTo>
                  <a:pt x="804072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5" name="TextBox 5"/>
          <p:cNvSpPr txBox="1"/>
          <p:nvPr/>
        </p:nvSpPr>
        <p:spPr>
          <a:xfrm>
            <a:off x="2627835" y="7296782"/>
            <a:ext cx="8732498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7"/>
              </a:lnSpc>
            </a:pPr>
            <a:r>
              <a:rPr lang="es-ES_tradnl" sz="345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Fundamentos de Programación FPY</a:t>
            </a:r>
          </a:p>
          <a:p>
            <a:pPr algn="l">
              <a:lnSpc>
                <a:spcPts val="4147"/>
              </a:lnSpc>
            </a:pPr>
            <a:r>
              <a:rPr lang="es-ES_tradnl" sz="3456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Colecciones en Python</a:t>
            </a:r>
            <a:endParaRPr lang="en-US" sz="3456" dirty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Listas: sintaxis</a:t>
            </a:r>
          </a:p>
        </p:txBody>
      </p:sp>
      <p:pic>
        <p:nvPicPr>
          <p:cNvPr id="10" name="Google Shape;87;p6">
            <a:extLst>
              <a:ext uri="{FF2B5EF4-FFF2-40B4-BE49-F238E27FC236}">
                <a16:creationId xmlns:a16="http://schemas.microsoft.com/office/drawing/2014/main" id="{B024C583-02C7-CFA3-E49E-93241D6E252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2200" y="3846130"/>
            <a:ext cx="6448425" cy="1600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88;p6">
            <a:extLst>
              <a:ext uri="{FF2B5EF4-FFF2-40B4-BE49-F238E27FC236}">
                <a16:creationId xmlns:a16="http://schemas.microsoft.com/office/drawing/2014/main" id="{F45163EF-656E-EF53-2FBE-DADAA8B097F0}"/>
              </a:ext>
            </a:extLst>
          </p:cNvPr>
          <p:cNvCxnSpPr/>
          <p:nvPr/>
        </p:nvCxnSpPr>
        <p:spPr>
          <a:xfrm rot="-5400000">
            <a:off x="3348210" y="5075845"/>
            <a:ext cx="1056183" cy="74220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14" name="Google Shape;90;p6">
            <a:extLst>
              <a:ext uri="{FF2B5EF4-FFF2-40B4-BE49-F238E27FC236}">
                <a16:creationId xmlns:a16="http://schemas.microsoft.com/office/drawing/2014/main" id="{A851A3A7-140F-9CEB-2549-01421F23753A}"/>
              </a:ext>
            </a:extLst>
          </p:cNvPr>
          <p:cNvCxnSpPr/>
          <p:nvPr/>
        </p:nvCxnSpPr>
        <p:spPr>
          <a:xfrm rot="10800000">
            <a:off x="7749487" y="4391199"/>
            <a:ext cx="1940943" cy="1588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stealth" w="med" len="med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15" name="Google Shape;91;p6">
            <a:extLst>
              <a:ext uri="{FF2B5EF4-FFF2-40B4-BE49-F238E27FC236}">
                <a16:creationId xmlns:a16="http://schemas.microsoft.com/office/drawing/2014/main" id="{004AB900-4F44-9E14-ED0E-1971B805F8CC}"/>
              </a:ext>
            </a:extLst>
          </p:cNvPr>
          <p:cNvSpPr txBox="1"/>
          <p:nvPr/>
        </p:nvSpPr>
        <p:spPr>
          <a:xfrm>
            <a:off x="9690430" y="3478826"/>
            <a:ext cx="6862224" cy="182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Los </a:t>
            </a:r>
            <a:r>
              <a:rPr lang="es-ES_tradnl" sz="3200" b="0" i="0" u="none" strike="noStrike" cap="none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brackets</a:t>
            </a: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indican que es de tipo lista.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37936" y="1920809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declarar una lista usaremos la siguiente sentencia ↓</a:t>
            </a:r>
          </a:p>
        </p:txBody>
      </p:sp>
      <p:sp>
        <p:nvSpPr>
          <p:cNvPr id="17" name="Google Shape;91;p6">
            <a:extLst>
              <a:ext uri="{FF2B5EF4-FFF2-40B4-BE49-F238E27FC236}">
                <a16:creationId xmlns:a16="http://schemas.microsoft.com/office/drawing/2014/main" id="{5BE13962-8622-64C7-AEC9-816F6458F183}"/>
              </a:ext>
            </a:extLst>
          </p:cNvPr>
          <p:cNvSpPr txBox="1"/>
          <p:nvPr/>
        </p:nvSpPr>
        <p:spPr>
          <a:xfrm>
            <a:off x="2155300" y="5944315"/>
            <a:ext cx="6862224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Nombre de la lista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E579520-DA65-2454-69FB-78A45B144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7535" y="7838897"/>
            <a:ext cx="8134356" cy="915115"/>
          </a:xfrm>
          <a:prstGeom prst="rect">
            <a:avLst/>
          </a:prstGeom>
        </p:spPr>
      </p:pic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9364184" y="6884821"/>
            <a:ext cx="6862224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Lista con 5 elementos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708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Consulta de elementos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25904" y="1386997"/>
            <a:ext cx="129306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consultar elementos de una lista, podemos utilizar sentencias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, o sentencia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 o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 cuando son varios elementos a imprimir de la lista 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2501841" y="2720481"/>
            <a:ext cx="14141843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Copia los siguientes códigos en Visual Studio </a:t>
            </a:r>
            <a:r>
              <a:rPr lang="es-ES_tradnl" sz="32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Code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ejecuta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585521" y="4592301"/>
            <a:ext cx="61012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500" b="1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500" b="1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500" b="1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71D6CD6-ED2D-2E9D-4CC8-659C8AE77B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7840" y="7153270"/>
            <a:ext cx="5207000" cy="16256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9F7779E-8BCC-B930-F344-C554567731ED}"/>
              </a:ext>
            </a:extLst>
          </p:cNvPr>
          <p:cNvSpPr txBox="1"/>
          <p:nvPr/>
        </p:nvSpPr>
        <p:spPr>
          <a:xfrm>
            <a:off x="10972800" y="4544129"/>
            <a:ext cx="60198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endParaRPr lang="es-CL" sz="3500" b="1" dirty="0">
              <a:solidFill>
                <a:srgbClr val="DCDCA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5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[2])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0C29CD17-F5CB-C739-711C-B306BBD61B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4600" y="7153270"/>
            <a:ext cx="7544905" cy="1106832"/>
          </a:xfrm>
          <a:prstGeom prst="rect">
            <a:avLst/>
          </a:prstGeom>
        </p:spPr>
      </p:pic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7CD69695-40AC-4314-6E3D-DD1F0870209C}"/>
              </a:ext>
            </a:extLst>
          </p:cNvPr>
          <p:cNvSpPr/>
          <p:nvPr/>
        </p:nvSpPr>
        <p:spPr>
          <a:xfrm>
            <a:off x="2366009" y="4305300"/>
            <a:ext cx="6320791" cy="4800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B9F5C5BE-F5FF-FE6E-ACC2-AAA8486E86DF}"/>
              </a:ext>
            </a:extLst>
          </p:cNvPr>
          <p:cNvSpPr/>
          <p:nvPr/>
        </p:nvSpPr>
        <p:spPr>
          <a:xfrm>
            <a:off x="9905617" y="4297512"/>
            <a:ext cx="7925183" cy="4800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Google Shape;91;p6">
            <a:extLst>
              <a:ext uri="{FF2B5EF4-FFF2-40B4-BE49-F238E27FC236}">
                <a16:creationId xmlns:a16="http://schemas.microsoft.com/office/drawing/2014/main" id="{A6BA9F75-CA7D-42B6-00B7-3E9940B7D4CE}"/>
              </a:ext>
            </a:extLst>
          </p:cNvPr>
          <p:cNvSpPr txBox="1"/>
          <p:nvPr/>
        </p:nvSpPr>
        <p:spPr>
          <a:xfrm>
            <a:off x="2585521" y="3681647"/>
            <a:ext cx="6101279" cy="5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Imprimir varios elementos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28" name="Google Shape;91;p6">
            <a:extLst>
              <a:ext uri="{FF2B5EF4-FFF2-40B4-BE49-F238E27FC236}">
                <a16:creationId xmlns:a16="http://schemas.microsoft.com/office/drawing/2014/main" id="{04B139AA-6B70-63EC-D490-9EEE0E099FD6}"/>
              </a:ext>
            </a:extLst>
          </p:cNvPr>
          <p:cNvSpPr txBox="1"/>
          <p:nvPr/>
        </p:nvSpPr>
        <p:spPr>
          <a:xfrm>
            <a:off x="10817568" y="3674019"/>
            <a:ext cx="6101279" cy="566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Imprimir 1  elemento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47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Insertar elementos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537936" y="1920809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ingresar elementos a una lista, debemos utilizar funciones de lista, la que utilizaremos ahora se llama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append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2537936" y="3588779"/>
            <a:ext cx="12569718" cy="95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Copia el código en Visual Studio </a:t>
            </a:r>
            <a:r>
              <a:rPr lang="es-ES_tradnl" sz="3200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Code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ejecuta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537936" y="4549946"/>
            <a:ext cx="9144000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milista.append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(6)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17C611D-0542-7817-2647-34DF49DFFC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8000" y="4778196"/>
            <a:ext cx="7290042" cy="24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8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Insertar elemento en una posición determinada</a:t>
            </a:r>
          </a:p>
        </p:txBody>
      </p:sp>
      <p:sp>
        <p:nvSpPr>
          <p:cNvPr id="16" name="Google Shape;86;p6">
            <a:extLst>
              <a:ext uri="{FF2B5EF4-FFF2-40B4-BE49-F238E27FC236}">
                <a16:creationId xmlns:a16="http://schemas.microsoft.com/office/drawing/2014/main" id="{6207F39C-8289-52A8-C43A-002C85875393}"/>
              </a:ext>
            </a:extLst>
          </p:cNvPr>
          <p:cNvSpPr txBox="1">
            <a:spLocks/>
          </p:cNvSpPr>
          <p:nvPr/>
        </p:nvSpPr>
        <p:spPr>
          <a:xfrm>
            <a:off x="2194083" y="1821365"/>
            <a:ext cx="10873264" cy="141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lnSpc>
                <a:spcPct val="90000"/>
              </a:lnSpc>
              <a:spcBef>
                <a:spcPts val="1000"/>
              </a:spcBef>
              <a:buSzPts val="2800"/>
              <a:buFont typeface="Arial" pitchFamily="34" charset="0"/>
              <a:buNone/>
            </a:pP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Para ingresar elementos a una lista en una posición determinada de la lista, debemos utilizar la función 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_tradnl" dirty="0" err="1">
                <a:latin typeface="Consolas" panose="020B0609020204030204" pitchFamily="49" charset="0"/>
                <a:cs typeface="Consolas" panose="020B0609020204030204" pitchFamily="49" charset="0"/>
              </a:rPr>
              <a:t>posición,elemento</a:t>
            </a:r>
            <a:r>
              <a:rPr lang="es-ES_tradnl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573768" y="3350839"/>
            <a:ext cx="15140464" cy="121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None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Insertemos el nombre 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juan en la posición 3, las listas comienzan contabilizando la posición 0, por lo que juan quedará en la posición 4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9C307DC-7F9A-B570-EBAB-39F9F8555FCB}"/>
              </a:ext>
            </a:extLst>
          </p:cNvPr>
          <p:cNvSpPr txBox="1"/>
          <p:nvPr/>
        </p:nvSpPr>
        <p:spPr>
          <a:xfrm>
            <a:off x="2090931" y="4889356"/>
            <a:ext cx="7290042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milista.insert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3,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"Juan")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6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7F56226-7B15-13E2-19AE-BEC07F2C7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80973" y="5203051"/>
            <a:ext cx="7470905" cy="23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5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Eliminar elemento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810741" y="2310380"/>
            <a:ext cx="15140464" cy="329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 (elemento)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La función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, elimina un elemento, como argumento requiere que se indique el elemento que se desea eliminar.</a:t>
            </a: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Busca y elimina la coincidencia del elemento ingresado, en caso de no encontrar coincidencia, emite un mensaje de error (recomendable usar try y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F35CF3-EA63-FEEA-4E55-CFA70952900A}"/>
              </a:ext>
            </a:extLst>
          </p:cNvPr>
          <p:cNvSpPr txBox="1"/>
          <p:nvPr/>
        </p:nvSpPr>
        <p:spPr>
          <a:xfrm>
            <a:off x="4038600" y="5739860"/>
            <a:ext cx="12039404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[1,2,3,’Juan’,4,5]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</a:t>
            </a:r>
            <a:r>
              <a:rPr lang="es-CL" sz="3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s-CL" sz="3600" b="0" dirty="0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("Juan")</a:t>
            </a: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3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Funciones de orden</a:t>
            </a:r>
          </a:p>
        </p:txBody>
      </p:sp>
      <p:sp>
        <p:nvSpPr>
          <p:cNvPr id="20" name="Google Shape;91;p6">
            <a:extLst>
              <a:ext uri="{FF2B5EF4-FFF2-40B4-BE49-F238E27FC236}">
                <a16:creationId xmlns:a16="http://schemas.microsoft.com/office/drawing/2014/main" id="{D299030F-19AB-2AAC-9707-2B45064A884D}"/>
              </a:ext>
            </a:extLst>
          </p:cNvPr>
          <p:cNvSpPr txBox="1"/>
          <p:nvPr/>
        </p:nvSpPr>
        <p:spPr>
          <a:xfrm>
            <a:off x="1810741" y="2310380"/>
            <a:ext cx="15273070" cy="203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Podemos utilizar la función reverse() para invertir los elementos de una lista. También podemos utilizar la función </a:t>
            </a:r>
            <a:r>
              <a:rPr lang="es-CL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()  para ordenar los elementos de numéricos de menor a mayor. 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AF35CF3-EA63-FEEA-4E55-CFA70952900A}"/>
              </a:ext>
            </a:extLst>
          </p:cNvPr>
          <p:cNvSpPr txBox="1"/>
          <p:nvPr/>
        </p:nvSpPr>
        <p:spPr>
          <a:xfrm>
            <a:off x="2186409" y="5143500"/>
            <a:ext cx="811773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5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</a:t>
            </a:r>
            <a: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5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[1,2,3,’Juan’,4,5]</a:t>
            </a: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milista.reverse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s-CL" sz="3600" b="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milista.</a:t>
            </a:r>
            <a:r>
              <a:rPr lang="es-CL" sz="36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</a:t>
            </a:r>
            <a:r>
              <a:rPr lang="es-CL" sz="3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s-CL" sz="3600" b="0" dirty="0">
              <a:solidFill>
                <a:srgbClr val="FF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s-CL" sz="3500" b="1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CL" sz="3500" b="1" dirty="0">
              <a:solidFill>
                <a:srgbClr val="FFFFFF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Google Shape;91;p6">
            <a:extLst>
              <a:ext uri="{FF2B5EF4-FFF2-40B4-BE49-F238E27FC236}">
                <a16:creationId xmlns:a16="http://schemas.microsoft.com/office/drawing/2014/main" id="{CC4B4167-03E7-32B6-1F55-FD95E8315D94}"/>
              </a:ext>
            </a:extLst>
          </p:cNvPr>
          <p:cNvSpPr txBox="1"/>
          <p:nvPr/>
        </p:nvSpPr>
        <p:spPr>
          <a:xfrm>
            <a:off x="10363200" y="4410549"/>
            <a:ext cx="7004812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Existen muchas funciones de lista, ahora revisamos las más relevantes, es muy importante que tu docente puedas probar más funciones. </a:t>
            </a:r>
            <a:endParaRPr lang="es-ES_tradnl" sz="3200" b="0" i="0" u="none" strike="noStrike" cap="none" dirty="0"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489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Matrices</a:t>
            </a:r>
          </a:p>
        </p:txBody>
      </p:sp>
    </p:spTree>
    <p:extLst>
      <p:ext uri="{BB962C8B-B14F-4D97-AF65-F5344CB8AC3E}">
        <p14:creationId xmlns:p14="http://schemas.microsoft.com/office/powerpoint/2010/main" val="12296443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Matrices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8610600" y="2129589"/>
            <a:ext cx="818802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Llamaremos arreglos de dos dimensiones (Matrices) a todo arreglo cuya dimensión sea 2. Los arreglos de superiores a 2 dimensiones los llamaremos arreglos multidimensionales</a:t>
            </a:r>
            <a:r>
              <a:rPr lang="es-ES_tradn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s-ES_tradn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_tradn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 informática se usa mucho las matrices, para representar una infinidad de listas, ¿Te suenan las tablas en base de datos?¿Qué representarían?</a:t>
            </a:r>
          </a:p>
        </p:txBody>
      </p:sp>
      <p:pic>
        <p:nvPicPr>
          <p:cNvPr id="10" name="Google Shape;74;p5">
            <a:extLst>
              <a:ext uri="{FF2B5EF4-FFF2-40B4-BE49-F238E27FC236}">
                <a16:creationId xmlns:a16="http://schemas.microsoft.com/office/drawing/2014/main" id="{62E0E31C-4B51-19EB-BB4B-1D192751AAE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8200" y="2095500"/>
            <a:ext cx="7010400" cy="568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427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Matrices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0515600" y="3009900"/>
            <a:ext cx="536862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Trabajaremos primero con 2 dimensiones </a:t>
            </a: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debemos tener en cuenta que el orden para referirse al índice de los vectores siempre es FILAS y COLUMNAS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56680E3-1DAD-FC25-A514-A3DF8609EA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585" y="3332239"/>
            <a:ext cx="8629636" cy="25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742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Matrices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0515600" y="3009900"/>
            <a:ext cx="5368626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Esta matriz tiene una dimensión de 2 filas y 3 columnas, por lo que sería matriz de 2x3</a:t>
            </a:r>
          </a:p>
          <a:p>
            <a:endParaRPr lang="es-ES_tradnl" sz="3200" dirty="0">
              <a:latin typeface="Consolas" panose="020B0609020204030204" pitchFamily="49" charset="0"/>
              <a:cs typeface="Consolas" panose="020B0609020204030204" pitchFamily="49" charset="0"/>
              <a:sym typeface="Calibri"/>
            </a:endParaRPr>
          </a:p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Los [] más exteriores representan el inicio y termino de la matriz, mientras que los [] interiores, representan filas 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2C9EAB-4D41-1A7A-1250-AAE3D1211664}"/>
              </a:ext>
            </a:extLst>
          </p:cNvPr>
          <p:cNvSpPr txBox="1"/>
          <p:nvPr/>
        </p:nvSpPr>
        <p:spPr>
          <a:xfrm>
            <a:off x="2194082" y="3086100"/>
            <a:ext cx="832151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[</a:t>
            </a:r>
          </a:p>
          <a:p>
            <a:r>
              <a:rPr lang="es-CL" sz="36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2, 3],</a:t>
            </a:r>
          </a:p>
          <a:p>
            <a:r>
              <a:rPr lang="es-CL" sz="36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[4, 5, 6]</a:t>
            </a:r>
          </a:p>
          <a:p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s-CL" sz="36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6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6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6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</p:txBody>
      </p:sp>
    </p:spTree>
    <p:extLst>
      <p:ext uri="{BB962C8B-B14F-4D97-AF65-F5344CB8AC3E}">
        <p14:creationId xmlns:p14="http://schemas.microsoft.com/office/powerpoint/2010/main" val="1577432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0372" y="-184047"/>
            <a:ext cx="17745596" cy="10286098"/>
            <a:chOff x="0" y="0"/>
            <a:chExt cx="24371995" cy="137147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1936" cy="13714857"/>
            </a:xfrm>
            <a:custGeom>
              <a:avLst/>
              <a:gdLst/>
              <a:ahLst/>
              <a:cxnLst/>
              <a:rect l="l" t="t" r="r" b="b"/>
              <a:pathLst>
                <a:path w="24371936" h="13714857">
                  <a:moveTo>
                    <a:pt x="0" y="0"/>
                  </a:moveTo>
                  <a:lnTo>
                    <a:pt x="24371936" y="0"/>
                  </a:lnTo>
                  <a:lnTo>
                    <a:pt x="24371936" y="13714857"/>
                  </a:lnTo>
                  <a:lnTo>
                    <a:pt x="0" y="13714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377495" y="912244"/>
            <a:ext cx="8537504" cy="85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3.1.1: Contenidos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22317" y="4543728"/>
            <a:ext cx="4164787" cy="83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Introducción a colecciones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04388" y="3534512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48600" y="5561427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>
                <a:solidFill>
                  <a:srgbClr val="000000"/>
                </a:solidFill>
                <a:latin typeface="Consola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20600" y="4392815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Reflexiones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F427F32F-F124-0475-2393-71170F8ABF9C}"/>
              </a:ext>
            </a:extLst>
          </p:cNvPr>
          <p:cNvSpPr txBox="1"/>
          <p:nvPr/>
        </p:nvSpPr>
        <p:spPr>
          <a:xfrm>
            <a:off x="7822317" y="8392856"/>
            <a:ext cx="3789042" cy="83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Listas anidadas o matrices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3A95E95-210D-41D8-2CDB-CB6BBAEB4A07}"/>
              </a:ext>
            </a:extLst>
          </p:cNvPr>
          <p:cNvSpPr txBox="1"/>
          <p:nvPr/>
        </p:nvSpPr>
        <p:spPr>
          <a:xfrm>
            <a:off x="7822317" y="7488513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03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5A760F4-393B-A110-753D-FE0599FCD6CF}"/>
              </a:ext>
            </a:extLst>
          </p:cNvPr>
          <p:cNvSpPr txBox="1"/>
          <p:nvPr/>
        </p:nvSpPr>
        <p:spPr>
          <a:xfrm>
            <a:off x="12524874" y="3540528"/>
            <a:ext cx="970278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8"/>
              </a:lnSpc>
            </a:pPr>
            <a:r>
              <a:rPr lang="es-ES_tradnl" sz="5456" spc="10" dirty="0">
                <a:solidFill>
                  <a:srgbClr val="000000"/>
                </a:solidFill>
                <a:latin typeface="Consolas Bold"/>
              </a:rPr>
              <a:t>04</a:t>
            </a: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19519F2A-BAEE-403F-6EC0-D14FD0C24A56}"/>
              </a:ext>
            </a:extLst>
          </p:cNvPr>
          <p:cNvSpPr txBox="1"/>
          <p:nvPr/>
        </p:nvSpPr>
        <p:spPr>
          <a:xfrm>
            <a:off x="7812741" y="6334288"/>
            <a:ext cx="3789042" cy="40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4"/>
              </a:lnSpc>
            </a:pPr>
            <a:r>
              <a:rPr lang="es-ES_tradnl" sz="2728" dirty="0">
                <a:solidFill>
                  <a:srgbClr val="000000"/>
                </a:solidFill>
                <a:latin typeface="Consolas Bold"/>
              </a:rPr>
              <a:t>listas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Matrices - Índices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378185" y="3009900"/>
            <a:ext cx="536862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Si necesitamos saber cómo buscar un elemento, o saber su posición, debemos saber que cada elemento tiene su índice. 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10" name="Google Shape;129;p11">
            <a:extLst>
              <a:ext uri="{FF2B5EF4-FFF2-40B4-BE49-F238E27FC236}">
                <a16:creationId xmlns:a16="http://schemas.microsoft.com/office/drawing/2014/main" id="{3B941422-BC59-07CB-186D-BBF7ED8B3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042183"/>
              </p:ext>
            </p:extLst>
          </p:nvPr>
        </p:nvGraphicFramePr>
        <p:xfrm>
          <a:off x="8458200" y="2247900"/>
          <a:ext cx="6705601" cy="2209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01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1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22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5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Google Shape;130;p11">
            <a:extLst>
              <a:ext uri="{FF2B5EF4-FFF2-40B4-BE49-F238E27FC236}">
                <a16:creationId xmlns:a16="http://schemas.microsoft.com/office/drawing/2014/main" id="{043F313B-BDF9-3BA0-C23D-A48803036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917285"/>
              </p:ext>
            </p:extLst>
          </p:nvPr>
        </p:nvGraphicFramePr>
        <p:xfrm>
          <a:off x="8522592" y="6840728"/>
          <a:ext cx="6641208" cy="2396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1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45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0,0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0,1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0,2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1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1,0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1,1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1,2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03D411D8-9631-D56C-7942-4AF2559677BA}"/>
              </a:ext>
            </a:extLst>
          </p:cNvPr>
          <p:cNvSpPr txBox="1"/>
          <p:nvPr/>
        </p:nvSpPr>
        <p:spPr>
          <a:xfrm>
            <a:off x="9158884" y="1597092"/>
            <a:ext cx="5368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Valores de una matriz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A77A9A-6CF0-8592-24B5-76370CB1758A}"/>
              </a:ext>
            </a:extLst>
          </p:cNvPr>
          <p:cNvSpPr txBox="1"/>
          <p:nvPr/>
        </p:nvSpPr>
        <p:spPr>
          <a:xfrm>
            <a:off x="7716364" y="5415762"/>
            <a:ext cx="825366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Índices de los valores de la matriz (posición del elemento)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54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Imprimir Matrices</a:t>
            </a:r>
          </a:p>
        </p:txBody>
      </p:sp>
      <p:graphicFrame>
        <p:nvGraphicFramePr>
          <p:cNvPr id="10" name="Google Shape;129;p11">
            <a:extLst>
              <a:ext uri="{FF2B5EF4-FFF2-40B4-BE49-F238E27FC236}">
                <a16:creationId xmlns:a16="http://schemas.microsoft.com/office/drawing/2014/main" id="{3B941422-BC59-07CB-186D-BBF7ED8B3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0954898"/>
              </p:ext>
            </p:extLst>
          </p:nvPr>
        </p:nvGraphicFramePr>
        <p:xfrm>
          <a:off x="10017100" y="2290648"/>
          <a:ext cx="6705601" cy="2209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01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1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1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220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1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2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5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4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5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6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Google Shape;130;p11">
            <a:extLst>
              <a:ext uri="{FF2B5EF4-FFF2-40B4-BE49-F238E27FC236}">
                <a16:creationId xmlns:a16="http://schemas.microsoft.com/office/drawing/2014/main" id="{043F313B-BDF9-3BA0-C23D-A48803036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245605"/>
              </p:ext>
            </p:extLst>
          </p:nvPr>
        </p:nvGraphicFramePr>
        <p:xfrm>
          <a:off x="10169370" y="6456145"/>
          <a:ext cx="6641208" cy="23967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13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3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458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0,0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0,1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0,2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1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1,0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1,1</a:t>
                      </a:r>
                      <a:endParaRPr sz="3200" b="0" i="0" u="none" strike="noStrike" cap="none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1,2</a:t>
                      </a:r>
                      <a:endParaRPr sz="3200" b="0" i="0" u="none" strike="noStrike" cap="none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03D411D8-9631-D56C-7942-4AF2559677BA}"/>
              </a:ext>
            </a:extLst>
          </p:cNvPr>
          <p:cNvSpPr txBox="1"/>
          <p:nvPr/>
        </p:nvSpPr>
        <p:spPr>
          <a:xfrm>
            <a:off x="10889622" y="1692839"/>
            <a:ext cx="5368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effectLst/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Valores del ejemplo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CA77A9A-6CF0-8592-24B5-76370CB1758A}"/>
              </a:ext>
            </a:extLst>
          </p:cNvPr>
          <p:cNvSpPr txBox="1"/>
          <p:nvPr/>
        </p:nvSpPr>
        <p:spPr>
          <a:xfrm>
            <a:off x="10892408" y="5845302"/>
            <a:ext cx="533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3200" dirty="0">
                <a:latin typeface="Consolas" panose="020B0609020204030204" pitchFamily="49" charset="0"/>
                <a:cs typeface="Consolas" panose="020B0609020204030204" pitchFamily="49" charset="0"/>
                <a:sym typeface="Calibri"/>
              </a:rPr>
              <a:t>Índices de los valores</a:t>
            </a:r>
            <a:endParaRPr lang="es-ES_tradnl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E85C72-6179-5D1B-9DEF-A2161AAA1896}"/>
              </a:ext>
            </a:extLst>
          </p:cNvPr>
          <p:cNvSpPr txBox="1"/>
          <p:nvPr/>
        </p:nvSpPr>
        <p:spPr>
          <a:xfrm>
            <a:off x="397042" y="1289838"/>
            <a:ext cx="994025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</a:p>
          <a:p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2, 3],</a:t>
            </a:r>
          </a:p>
          <a:p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[4, 5, 6]</a:t>
            </a:r>
          </a:p>
          <a:p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(”1)imprimir matriz")</a:t>
            </a:r>
          </a:p>
          <a:p>
            <a:r>
              <a:rPr lang="es-CL" sz="3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0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b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(”2)imprimir un elemento por</a:t>
            </a:r>
            <a:r>
              <a:rPr lang="es-CL" sz="3000" b="0" dirty="0">
                <a:solidFill>
                  <a:srgbClr val="CE917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posición")</a:t>
            </a:r>
          </a:p>
          <a:p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CL" sz="3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[1][0])</a:t>
            </a:r>
          </a:p>
          <a:p>
            <a:b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(”3)Imprimir todos los elementos")</a:t>
            </a:r>
          </a:p>
          <a:p>
            <a:r>
              <a:rPr lang="es-CL" sz="3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fila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matriz_sencilla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0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0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0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fila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CL" sz="30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(elemento, </a:t>
            </a:r>
            <a:r>
              <a:rPr lang="es-CL" sz="30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=' ')</a:t>
            </a:r>
          </a:p>
          <a:p>
            <a:r>
              <a:rPr lang="es-CL" sz="3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0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80097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Arreglos multidimensionales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978077C-90C4-5ECA-B94A-0E9AD2AB4DA1}"/>
              </a:ext>
            </a:extLst>
          </p:cNvPr>
          <p:cNvSpPr txBox="1"/>
          <p:nvPr/>
        </p:nvSpPr>
        <p:spPr>
          <a:xfrm>
            <a:off x="4724400" y="7644257"/>
            <a:ext cx="9144000" cy="1993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marR="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DFFF"/>
              </a:buClr>
              <a:buSzPts val="2800"/>
              <a:buFont typeface="Arial"/>
              <a:buChar char="•"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Este arreglo es de 3 dimensiones, donde: (</a:t>
            </a:r>
            <a:r>
              <a:rPr lang="es-ES_tradnl" sz="3200" b="0" i="0" u="none" strike="noStrike" cap="none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x,y,z</a:t>
            </a: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) son (3,2,3)</a:t>
            </a:r>
            <a:endParaRPr lang="es-ES_tradn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0" marR="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DFFF"/>
              </a:buClr>
              <a:buSzPts val="2800"/>
              <a:buFont typeface="Arial"/>
              <a:buChar char="•"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Lo importante es ser ordenado al momento de crear.</a:t>
            </a:r>
            <a:endParaRPr lang="es-ES_tradn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Google Shape;197;p18">
            <a:extLst>
              <a:ext uri="{FF2B5EF4-FFF2-40B4-BE49-F238E27FC236}">
                <a16:creationId xmlns:a16="http://schemas.microsoft.com/office/drawing/2014/main" id="{EFE316D7-F7AA-F825-030A-C9E2135351AE}"/>
              </a:ext>
            </a:extLst>
          </p:cNvPr>
          <p:cNvSpPr txBox="1"/>
          <p:nvPr/>
        </p:nvSpPr>
        <p:spPr>
          <a:xfrm>
            <a:off x="9982200" y="2662746"/>
            <a:ext cx="6096000" cy="2547478"/>
          </a:xfrm>
          <a:prstGeom prst="rect">
            <a:avLst/>
          </a:prstGeom>
          <a:solidFill>
            <a:srgbClr val="B960D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Arreglo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[0][0][0] →1</a:t>
            </a:r>
            <a:endParaRPr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Arreglo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[0][0][1] →2</a:t>
            </a:r>
            <a:endParaRPr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Arreglo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[0][1][0] →4</a:t>
            </a:r>
            <a:endParaRPr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err="1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Arreglo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[1][1][1] →11</a:t>
            </a:r>
            <a:endParaRPr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endParaRPr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3B56F4C-FAF5-C1F6-B25D-DBAD72C24742}"/>
              </a:ext>
            </a:extLst>
          </p:cNvPr>
          <p:cNvSpPr txBox="1"/>
          <p:nvPr/>
        </p:nvSpPr>
        <p:spPr>
          <a:xfrm>
            <a:off x="1109495" y="1262542"/>
            <a:ext cx="609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arreglo_3D = [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2, 3],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[4, 5, 6],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[7, 8, 9],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[10, 11, 12],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[13, 14, 15],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[16, 17, 18],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808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Recorrer Arreglos multidimensionales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3B56F4C-FAF5-C1F6-B25D-DBAD72C24742}"/>
              </a:ext>
            </a:extLst>
          </p:cNvPr>
          <p:cNvSpPr txBox="1"/>
          <p:nvPr/>
        </p:nvSpPr>
        <p:spPr>
          <a:xfrm>
            <a:off x="1109495" y="1262542"/>
            <a:ext cx="609600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arreglo_3D = [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[1, 2, 3],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[4, 5, 6],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[7, 8, 9],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[10, 11, 12],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[13, 14, 15],</a:t>
            </a:r>
          </a:p>
          <a:p>
            <a:pPr lvl="2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[16, 17, 18],</a:t>
            </a:r>
          </a:p>
          <a:p>
            <a:pPr lvl="1"/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EA2E86-5AAC-F862-C12C-9A9C44258AFE}"/>
              </a:ext>
            </a:extLst>
          </p:cNvPr>
          <p:cNvSpPr txBox="1"/>
          <p:nvPr/>
        </p:nvSpPr>
        <p:spPr>
          <a:xfrm>
            <a:off x="6546166" y="3001480"/>
            <a:ext cx="9144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capa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arreglo_3D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1"/>
            <a:r>
              <a:rPr lang="es-CL" sz="3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fila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capa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s-CL" sz="3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elemento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C586C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s-CL" sz="3200" b="0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3200" b="0" dirty="0">
                <a:solidFill>
                  <a:srgbClr val="9CDCF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fila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lvl="2"/>
            <a:r>
              <a:rPr lang="es-CL" sz="3200" b="0" dirty="0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CL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(elemento, </a:t>
            </a:r>
            <a:r>
              <a:rPr lang="es-CL" sz="3200" b="0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end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=' ')</a:t>
            </a:r>
          </a:p>
          <a:p>
            <a:pPr lvl="2"/>
            <a:r>
              <a:rPr lang="es-CL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s-CL" sz="3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CC833C7-B7C4-FE47-D7E5-21411A10C445}"/>
              </a:ext>
            </a:extLst>
          </p:cNvPr>
          <p:cNvSpPr txBox="1"/>
          <p:nvPr/>
        </p:nvSpPr>
        <p:spPr>
          <a:xfrm>
            <a:off x="8034505" y="7029513"/>
            <a:ext cx="9144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0" marR="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BDFFF"/>
              </a:buClr>
              <a:buSzPts val="2800"/>
              <a:buFont typeface="Arial"/>
              <a:buChar char="•"/>
            </a:pPr>
            <a:r>
              <a:rPr lang="es-ES_tradnl" sz="3200" b="0" i="0" u="none" strike="noStrike" cap="none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Por cada dimensión nueva a recorrer, deberá agregar un nuevo recorrido </a:t>
            </a:r>
            <a:r>
              <a:rPr lang="es-ES_tradnl" sz="3200" b="0" i="0" u="none" strike="noStrike" cap="none" dirty="0" err="1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for</a:t>
            </a:r>
            <a:r>
              <a:rPr lang="es-ES_tradnl" sz="3200" dirty="0"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, piensa que es como un anillo que que se gira sobre sí mismo por cada dimensión nueva.</a:t>
            </a:r>
            <a:endParaRPr lang="es-ES_tradn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A67EE6D-D921-6D27-09DE-3A74D7BA0D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7029513"/>
            <a:ext cx="2716608" cy="20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8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CL" dirty="0"/>
              <a:t>Reflexionemos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1EE02D-06CB-8A21-36A3-4C6570DE527B}"/>
              </a:ext>
            </a:extLst>
          </p:cNvPr>
          <p:cNvSpPr txBox="1"/>
          <p:nvPr/>
        </p:nvSpPr>
        <p:spPr>
          <a:xfrm>
            <a:off x="1519721" y="4866254"/>
            <a:ext cx="15274410" cy="4712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5869" indent="-415869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Debate con tu docente: ¿Eres una colección de datos?</a:t>
            </a:r>
          </a:p>
          <a:p>
            <a:pPr marL="415869" indent="-415869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¿Has visto la película Matrix?. ¿Qué significa la palabra y que significado adquiere en el mundo de la informática?</a:t>
            </a:r>
          </a:p>
          <a:p>
            <a:pPr marL="415869" indent="-415869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Cuando vemos colecciones, es bueno saber sobre la teoría de sistemas, investiga en internet este concepto, y como en diversos ámbitos (administración, psicología, ciencias, ingeniería, programación, etc.) se aplica.</a:t>
            </a:r>
          </a:p>
          <a:p>
            <a:pPr marL="415869" indent="-415869" algn="just">
              <a:buFont typeface="Arial" panose="020B0604020202020204" pitchFamily="34" charset="0"/>
              <a:buChar char="•"/>
            </a:pPr>
            <a:r>
              <a:rPr lang="es-CL" sz="2729" dirty="0">
                <a:latin typeface="Consolas"/>
                <a:cs typeface="Consolas"/>
              </a:rPr>
              <a:t>En informática y en computación, ¿Podemos tener más de 3 dimensiones?¿Has oído de la teoría de las cuerdas?¿Como representamos en computación las 11 dimensiones que nos indica dicha teoría?</a:t>
            </a:r>
          </a:p>
          <a:p>
            <a:pPr marL="415869" indent="-415869" algn="just">
              <a:buFont typeface="Arial" panose="020B0604020202020204" pitchFamily="34" charset="0"/>
              <a:buChar char="•"/>
            </a:pPr>
            <a:endParaRPr lang="es-CL" sz="2729" dirty="0">
              <a:latin typeface="Consolas"/>
              <a:cs typeface="Consolas"/>
            </a:endParaRPr>
          </a:p>
        </p:txBody>
      </p:sp>
      <p:pic>
        <p:nvPicPr>
          <p:cNvPr id="5" name="Google Shape;182;p17" descr="http://www.clipartroo.com/images/33/group-talking-clipart-33811.png">
            <a:extLst>
              <a:ext uri="{FF2B5EF4-FFF2-40B4-BE49-F238E27FC236}">
                <a16:creationId xmlns:a16="http://schemas.microsoft.com/office/drawing/2014/main" id="{9D2CD1C6-5DFB-698B-E265-C31844150B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93371" y="617596"/>
            <a:ext cx="6211925" cy="38540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3038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Introducción a colecciones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Colecciones de 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8763000" y="2104206"/>
            <a:ext cx="8483630" cy="73712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Durante las primeras dos experiencias de aprendizaje de Fundamentos de Programación, hemos revisado, aprendido y trabajado con datos únicos. Ahora nos adentraremos al concepto de manejar colecciones datos, un listado de notas de tus asignaturas, la cantidad de transferencias realizadas con tu cuenta RUT, o una lista de productos que aparecen en una lista del supermercado, son algunos ejemplos que podemos dar. </a:t>
            </a:r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800" dirty="0">
                <a:latin typeface="Consolas"/>
                <a:cs typeface="Consolas" panose="020B0609020204030204" pitchFamily="49" charset="0"/>
              </a:rPr>
              <a:t>Las colecciones de datos son para juntar, unir o agrupar varios datos, que pueden ser manipulados de distintas maneras.</a:t>
            </a:r>
            <a:r>
              <a:rPr lang="es-CL" sz="2800" dirty="0">
                <a:solidFill>
                  <a:srgbClr val="374151"/>
                </a:solidFill>
                <a:latin typeface="Consolas"/>
                <a:cs typeface="Consolas" panose="020B0609020204030204" pitchFamily="49" charset="0"/>
              </a:rPr>
              <a:t> </a:t>
            </a:r>
            <a:endParaRPr lang="es-CL" sz="2800" dirty="0">
              <a:solidFill>
                <a:srgbClr val="3741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76FAAA-11CA-69A9-7AF1-D3DD42AED7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416" y="2849319"/>
            <a:ext cx="7772400" cy="41194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Colecciones de 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378185" y="2965981"/>
            <a:ext cx="8483630" cy="43550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s-CL" sz="2800" b="0" i="0" u="none" strike="noStrike" dirty="0">
                <a:effectLst/>
                <a:latin typeface="Consolas"/>
                <a:cs typeface="Consolas" panose="020B0609020204030204" pitchFamily="49" charset="0"/>
              </a:rPr>
              <a:t>Una colección de datos es una estructura que guarda y ordena datos, permitiendo realizar acciones como acceder a los datos, modificar y manipular los datos. Estas estructuras pueden contener elementos de datos homogéneos (muy similares) o heterogéneos(muy distintos), y se utilizan para representar conjuntos de información relacionada.</a:t>
            </a:r>
            <a:endParaRPr lang="es-CL" sz="2800" b="0" dirty="0">
              <a:effectLst/>
              <a:latin typeface="Consolas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BA8FE9A-198C-E8C0-C48F-5894A89758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10800" y="2338900"/>
            <a:ext cx="7772400" cy="58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1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Características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102658" y="1952300"/>
            <a:ext cx="16194741" cy="595547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s-CL" sz="2800" dirty="0">
              <a:solidFill>
                <a:srgbClr val="3741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1.- Almacenamiento de elementos: Pueden contener uno varios elementos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b="0" dirty="0">
                <a:effectLst/>
                <a:latin typeface="Consolas"/>
                <a:cs typeface="Consolas" panose="020B0609020204030204" pitchFamily="49" charset="0"/>
              </a:rPr>
              <a:t>2.- Identificación única: Cada elemento dentro de la colección tiene una identificación única.</a:t>
            </a: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¿Tu número de identidad podría considerarse como una identificación única que representa lo que eres?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3.- Operaciones con elementos: podemos insertar, consultar ,actualizar, o eliminar elementos de la colección. (</a:t>
            </a:r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Investiga el concepto de </a:t>
            </a:r>
            <a:r>
              <a:rPr lang="es-CL" sz="25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CRUD en programación)</a:t>
            </a:r>
            <a:endParaRPr lang="es-CL" sz="2500" b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b="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/>
                <a:cs typeface="Consolas" panose="020B0609020204030204" pitchFamily="49" charset="0"/>
              </a:rPr>
              <a:t>4.- Colecciones dinámicas o estáticas: las colecciones de datos pueden mantener sus datos estáticamente, o pueden ser manipulados de acuerdo a las reglas de negocio que se apliquen. </a:t>
            </a:r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9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Tipos colecciones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1102658" y="1952300"/>
            <a:ext cx="16194741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L" sz="2800" dirty="0">
              <a:solidFill>
                <a:srgbClr val="37415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800" b="0" dirty="0">
              <a:solidFill>
                <a:srgbClr val="374151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Durante esta sesión y la sesión de la próxima semana, revisaremos estos 5 tipos de colecciones: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1.- Listas : Secuencia ordenada (Pueden haber distintos ordenes)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2.- Matrices : Listas anidadas 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3.- Diccionarios : Colección ordenada de datos </a:t>
            </a:r>
            <a:r>
              <a:rPr lang="es-CL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clave:valor</a:t>
            </a:r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4.- Conjuntos (sets) : colección desordenada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just"/>
            <a:r>
              <a:rPr lang="es-CL" sz="2500" dirty="0">
                <a:latin typeface="Consolas" panose="020B0609020204030204" pitchFamily="49" charset="0"/>
                <a:cs typeface="Consolas" panose="020B0609020204030204" pitchFamily="49" charset="0"/>
              </a:rPr>
              <a:t>5.- Tuplas: secuencia ordenada e inmutable de datos</a:t>
            </a:r>
          </a:p>
          <a:p>
            <a:pPr algn="just"/>
            <a:endParaRPr lang="es-CL" sz="2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BFAD4E-43C8-0F69-D891-FB1E23F2B1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81508" y="4152900"/>
            <a:ext cx="3644900" cy="34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5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0"/>
            <a:ext cx="18285758" cy="10285737"/>
            <a:chOff x="0" y="0"/>
            <a:chExt cx="24381011" cy="137143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0952" cy="13714349"/>
            </a:xfrm>
            <a:custGeom>
              <a:avLst/>
              <a:gdLst/>
              <a:ahLst/>
              <a:cxnLst/>
              <a:rect l="l" t="t" r="r" b="b"/>
              <a:pathLst>
                <a:path w="24380952" h="13714349">
                  <a:moveTo>
                    <a:pt x="0" y="0"/>
                  </a:moveTo>
                  <a:lnTo>
                    <a:pt x="24380952" y="0"/>
                  </a:lnTo>
                  <a:lnTo>
                    <a:pt x="24380952" y="13714349"/>
                  </a:lnTo>
                  <a:lnTo>
                    <a:pt x="0" y="13714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166" y="723900"/>
            <a:ext cx="18289880" cy="10282700"/>
            <a:chOff x="0" y="0"/>
            <a:chExt cx="24386507" cy="137102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6539" cy="13710286"/>
            </a:xfrm>
            <a:custGeom>
              <a:avLst/>
              <a:gdLst/>
              <a:ahLst/>
              <a:cxnLst/>
              <a:rect l="l" t="t" r="r" b="b"/>
              <a:pathLst>
                <a:path w="24386539" h="13710286">
                  <a:moveTo>
                    <a:pt x="0" y="0"/>
                  </a:moveTo>
                  <a:lnTo>
                    <a:pt x="24386539" y="0"/>
                  </a:lnTo>
                  <a:lnTo>
                    <a:pt x="24386539" y="13710286"/>
                  </a:lnTo>
                  <a:lnTo>
                    <a:pt x="0" y="137102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6" name="Freeform 6"/>
          <p:cNvSpPr/>
          <p:nvPr/>
        </p:nvSpPr>
        <p:spPr>
          <a:xfrm>
            <a:off x="687280" y="5697493"/>
            <a:ext cx="8997411" cy="2079212"/>
          </a:xfrm>
          <a:custGeom>
            <a:avLst/>
            <a:gdLst/>
            <a:ahLst/>
            <a:cxnLst/>
            <a:rect l="l" t="t" r="r" b="b"/>
            <a:pathLst>
              <a:path w="8997411" h="2079212">
                <a:moveTo>
                  <a:pt x="0" y="0"/>
                </a:moveTo>
                <a:lnTo>
                  <a:pt x="8997411" y="0"/>
                </a:lnTo>
                <a:lnTo>
                  <a:pt x="8997411" y="2079212"/>
                </a:lnTo>
                <a:lnTo>
                  <a:pt x="0" y="207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7" name="TextBox 7"/>
          <p:cNvSpPr txBox="1"/>
          <p:nvPr/>
        </p:nvSpPr>
        <p:spPr>
          <a:xfrm>
            <a:off x="7421468" y="5666025"/>
            <a:ext cx="1732639" cy="1297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7"/>
              </a:lnSpc>
            </a:pPr>
            <a:r>
              <a:rPr lang="en-US" sz="8731" spc="16" dirty="0">
                <a:solidFill>
                  <a:srgbClr val="257C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0335" y="6823798"/>
            <a:ext cx="7554304" cy="668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257CE1"/>
                </a:solidFill>
                <a:latin typeface="Arial Bold"/>
              </a:rPr>
              <a:t>Introducción a listas</a:t>
            </a:r>
          </a:p>
        </p:txBody>
      </p:sp>
    </p:spTree>
    <p:extLst>
      <p:ext uri="{BB962C8B-B14F-4D97-AF65-F5344CB8AC3E}">
        <p14:creationId xmlns:p14="http://schemas.microsoft.com/office/powerpoint/2010/main" val="42322028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1429" y="9279220"/>
            <a:ext cx="1433470" cy="464925"/>
            <a:chOff x="0" y="0"/>
            <a:chExt cx="1911293" cy="619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1350" cy="619887"/>
            </a:xfrm>
            <a:custGeom>
              <a:avLst/>
              <a:gdLst/>
              <a:ahLst/>
              <a:cxnLst/>
              <a:rect l="l" t="t" r="r" b="b"/>
              <a:pathLst>
                <a:path w="1911350" h="619887">
                  <a:moveTo>
                    <a:pt x="0" y="0"/>
                  </a:moveTo>
                  <a:lnTo>
                    <a:pt x="1911350" y="0"/>
                  </a:lnTo>
                  <a:lnTo>
                    <a:pt x="1911350" y="619887"/>
                  </a:lnTo>
                  <a:lnTo>
                    <a:pt x="0" y="619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" r="2" b="-27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4" name="Freeform 4"/>
          <p:cNvSpPr/>
          <p:nvPr/>
        </p:nvSpPr>
        <p:spPr>
          <a:xfrm>
            <a:off x="2194083" y="9318328"/>
            <a:ext cx="343853" cy="427386"/>
          </a:xfrm>
          <a:custGeom>
            <a:avLst/>
            <a:gdLst/>
            <a:ahLst/>
            <a:cxnLst/>
            <a:rect l="l" t="t" r="r" b="b"/>
            <a:pathLst>
              <a:path w="343853" h="427386">
                <a:moveTo>
                  <a:pt x="0" y="0"/>
                </a:moveTo>
                <a:lnTo>
                  <a:pt x="343853" y="0"/>
                </a:lnTo>
                <a:lnTo>
                  <a:pt x="343853" y="427386"/>
                </a:lnTo>
                <a:lnTo>
                  <a:pt x="0" y="4273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grpSp>
        <p:nvGrpSpPr>
          <p:cNvPr id="5" name="Group 5"/>
          <p:cNvGrpSpPr/>
          <p:nvPr/>
        </p:nvGrpSpPr>
        <p:grpSpPr>
          <a:xfrm>
            <a:off x="2585521" y="9311467"/>
            <a:ext cx="333244" cy="434315"/>
            <a:chOff x="0" y="0"/>
            <a:chExt cx="444325" cy="579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373" cy="579120"/>
            </a:xfrm>
            <a:custGeom>
              <a:avLst/>
              <a:gdLst/>
              <a:ahLst/>
              <a:cxnLst/>
              <a:rect l="l" t="t" r="r" b="b"/>
              <a:pathLst>
                <a:path w="444373" h="579120">
                  <a:moveTo>
                    <a:pt x="0" y="0"/>
                  </a:moveTo>
                  <a:lnTo>
                    <a:pt x="444373" y="0"/>
                  </a:lnTo>
                  <a:lnTo>
                    <a:pt x="444373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421" r="10" b="-415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71762" y="9202268"/>
            <a:ext cx="102139" cy="102110"/>
            <a:chOff x="0" y="0"/>
            <a:chExt cx="136185" cy="136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144" cy="136144"/>
            </a:xfrm>
            <a:custGeom>
              <a:avLst/>
              <a:gdLst/>
              <a:ahLst/>
              <a:cxnLst/>
              <a:rect l="l" t="t" r="r" b="b"/>
              <a:pathLst>
                <a:path w="136144" h="136144">
                  <a:moveTo>
                    <a:pt x="0" y="0"/>
                  </a:moveTo>
                  <a:lnTo>
                    <a:pt x="136144" y="0"/>
                  </a:lnTo>
                  <a:lnTo>
                    <a:pt x="136144" y="136144"/>
                  </a:lnTo>
                  <a:lnTo>
                    <a:pt x="0" y="1361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4" r="-30" b="-16"/>
              </a:stretch>
            </a:blipFill>
          </p:spPr>
          <p:txBody>
            <a:bodyPr/>
            <a:lstStyle/>
            <a:p>
              <a:endParaRPr lang="es-ES_tradnl"/>
            </a:p>
          </p:txBody>
        </p:sp>
      </p:grpSp>
      <p:sp>
        <p:nvSpPr>
          <p:cNvPr id="9" name="Freeform 9"/>
          <p:cNvSpPr/>
          <p:nvPr/>
        </p:nvSpPr>
        <p:spPr>
          <a:xfrm>
            <a:off x="16226408" y="596752"/>
            <a:ext cx="2040445" cy="964120"/>
          </a:xfrm>
          <a:custGeom>
            <a:avLst/>
            <a:gdLst/>
            <a:ahLst/>
            <a:cxnLst/>
            <a:rect l="l" t="t" r="r" b="b"/>
            <a:pathLst>
              <a:path w="2040445" h="964120">
                <a:moveTo>
                  <a:pt x="0" y="0"/>
                </a:moveTo>
                <a:lnTo>
                  <a:pt x="2040446" y="0"/>
                </a:lnTo>
                <a:lnTo>
                  <a:pt x="2040446" y="964120"/>
                </a:lnTo>
                <a:lnTo>
                  <a:pt x="0" y="964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_tradnl"/>
          </a:p>
        </p:txBody>
      </p:sp>
      <p:sp>
        <p:nvSpPr>
          <p:cNvPr id="12" name="TextBox 12"/>
          <p:cNvSpPr txBox="1"/>
          <p:nvPr/>
        </p:nvSpPr>
        <p:spPr>
          <a:xfrm>
            <a:off x="381000" y="622989"/>
            <a:ext cx="15273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238"/>
              </a:lnSpc>
            </a:pPr>
            <a:r>
              <a:rPr lang="es-ES_tradnl" sz="436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345BD19-76AC-1107-BA99-E7B2CAF57522}"/>
              </a:ext>
            </a:extLst>
          </p:cNvPr>
          <p:cNvSpPr txBox="1"/>
          <p:nvPr/>
        </p:nvSpPr>
        <p:spPr>
          <a:xfrm>
            <a:off x="8034371" y="2552699"/>
            <a:ext cx="81880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 lista es una estructura y un tipo de dato con características especiales, es una variable dinámica y de fácil uso.</a:t>
            </a:r>
          </a:p>
          <a:p>
            <a:endParaRPr lang="es-CL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CL" sz="3200" dirty="0">
                <a:latin typeface="Consolas" panose="020B0609020204030204" pitchFamily="49" charset="0"/>
                <a:cs typeface="Consolas" panose="020B0609020204030204" pitchFamily="49" charset="0"/>
              </a:rPr>
              <a:t>Observando la imagen, </a:t>
            </a:r>
            <a:r>
              <a:rPr lang="es-CL" sz="32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imaginemos una secuencia de cajas, las cuales podemos guardar datos, que pueden ser numéricos, textos, fechas, etc.</a:t>
            </a:r>
          </a:p>
        </p:txBody>
      </p:sp>
      <p:pic>
        <p:nvPicPr>
          <p:cNvPr id="13" name="Google Shape;78;p5">
            <a:extLst>
              <a:ext uri="{FF2B5EF4-FFF2-40B4-BE49-F238E27FC236}">
                <a16:creationId xmlns:a16="http://schemas.microsoft.com/office/drawing/2014/main" id="{6B9B60F8-9CF9-20AC-B72D-B8A602B8D24C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66800" y="2857500"/>
            <a:ext cx="6422188" cy="396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86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1500</Words>
  <Application>Microsoft Office PowerPoint</Application>
  <PresentationFormat>Personalizado</PresentationFormat>
  <Paragraphs>229</Paragraphs>
  <Slides>24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1.1.1.pptx</dc:title>
  <cp:lastModifiedBy>José Acuña</cp:lastModifiedBy>
  <cp:revision>70</cp:revision>
  <dcterms:created xsi:type="dcterms:W3CDTF">2006-08-16T00:00:00Z</dcterms:created>
  <dcterms:modified xsi:type="dcterms:W3CDTF">2024-01-11T19:16:19Z</dcterms:modified>
  <dc:identifier>DAF2KA-PXbM</dc:identifier>
</cp:coreProperties>
</file>